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58" r:id="rId4"/>
    <p:sldId id="259" r:id="rId5"/>
    <p:sldId id="260" r:id="rId6"/>
    <p:sldId id="262" r:id="rId7"/>
    <p:sldId id="269" r:id="rId8"/>
    <p:sldId id="270" r:id="rId9"/>
    <p:sldId id="271" r:id="rId10"/>
    <p:sldId id="27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Sheet1!$B$8</c:f>
              <c:strCache>
                <c:ptCount val="1"/>
                <c:pt idx="0">
                  <c:v>United States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Sheet1!$A$9:$A$11</c:f>
              <c:strCache>
                <c:ptCount val="3"/>
                <c:pt idx="0">
                  <c:v> Self-employment transitions</c:v>
                </c:pt>
                <c:pt idx="1">
                  <c:v>Part-time job transitions </c:v>
                </c:pt>
                <c:pt idx="2">
                  <c:v>Un-retirement transitions</c:v>
                </c:pt>
              </c:strCache>
            </c:strRef>
          </c:cat>
          <c:val>
            <c:numRef>
              <c:f>Sheet1!$B$9:$B$11</c:f>
              <c:numCache>
                <c:formatCode>General</c:formatCode>
                <c:ptCount val="3"/>
                <c:pt idx="0">
                  <c:v>7.3</c:v>
                </c:pt>
                <c:pt idx="1">
                  <c:v>36.1</c:v>
                </c:pt>
                <c:pt idx="2">
                  <c:v>15.4</c:v>
                </c:pt>
              </c:numCache>
            </c:numRef>
          </c:val>
        </c:ser>
        <c:ser>
          <c:idx val="1"/>
          <c:order val="1"/>
          <c:tx>
            <c:strRef>
              <c:f>Sheet1!$C$8</c:f>
              <c:strCache>
                <c:ptCount val="1"/>
                <c:pt idx="0">
                  <c:v>England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Sheet1!$A$9:$A$11</c:f>
              <c:strCache>
                <c:ptCount val="3"/>
                <c:pt idx="0">
                  <c:v> Self-employment transitions</c:v>
                </c:pt>
                <c:pt idx="1">
                  <c:v>Part-time job transitions </c:v>
                </c:pt>
                <c:pt idx="2">
                  <c:v>Un-retirement transitions</c:v>
                </c:pt>
              </c:strCache>
            </c:strRef>
          </c:cat>
          <c:val>
            <c:numRef>
              <c:f>Sheet1!$C$9:$C$11</c:f>
              <c:numCache>
                <c:formatCode>General</c:formatCode>
                <c:ptCount val="3"/>
                <c:pt idx="0">
                  <c:v>10.9</c:v>
                </c:pt>
                <c:pt idx="1">
                  <c:v>21.7</c:v>
                </c:pt>
                <c:pt idx="2">
                  <c:v>8.1999999999999993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87104616"/>
        <c:axId val="488222664"/>
      </c:barChart>
      <c:catAx>
        <c:axId val="4871046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8222664"/>
        <c:crossesAt val="0"/>
        <c:auto val="1"/>
        <c:lblAlgn val="ctr"/>
        <c:lblOffset val="100"/>
        <c:noMultiLvlLbl val="0"/>
      </c:catAx>
      <c:valAx>
        <c:axId val="488222664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7104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8E8A3-6E88-4AAE-A102-B88338FCBA11}" type="datetimeFigureOut">
              <a:rPr lang="en-GB" smtClean="0"/>
              <a:t>06/09/2017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46782-75FA-4A2C-B613-6ECD93FB06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5782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8E8A3-6E88-4AAE-A102-B88338FCBA11}" type="datetimeFigureOut">
              <a:rPr lang="en-GB" smtClean="0"/>
              <a:t>06/09/2017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46782-75FA-4A2C-B613-6ECD93FB06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761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8E8A3-6E88-4AAE-A102-B88338FCBA11}" type="datetimeFigureOut">
              <a:rPr lang="en-GB" smtClean="0"/>
              <a:t>06/09/2017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46782-75FA-4A2C-B613-6ECD93FB06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736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8E8A3-6E88-4AAE-A102-B88338FCBA11}" type="datetimeFigureOut">
              <a:rPr lang="en-GB" smtClean="0"/>
              <a:t>06/09/2017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46782-75FA-4A2C-B613-6ECD93FB06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408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8E8A3-6E88-4AAE-A102-B88338FCBA11}" type="datetimeFigureOut">
              <a:rPr lang="en-GB" smtClean="0"/>
              <a:t>06/09/2017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46782-75FA-4A2C-B613-6ECD93FB06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4517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8E8A3-6E88-4AAE-A102-B88338FCBA11}" type="datetimeFigureOut">
              <a:rPr lang="en-GB" smtClean="0"/>
              <a:t>06/09/2017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46782-75FA-4A2C-B613-6ECD93FB06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445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8E8A3-6E88-4AAE-A102-B88338FCBA11}" type="datetimeFigureOut">
              <a:rPr lang="en-GB" smtClean="0"/>
              <a:t>06/09/2017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46782-75FA-4A2C-B613-6ECD93FB06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649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8E8A3-6E88-4AAE-A102-B88338FCBA11}" type="datetimeFigureOut">
              <a:rPr lang="en-GB" smtClean="0"/>
              <a:t>06/09/2017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46782-75FA-4A2C-B613-6ECD93FB06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121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8E8A3-6E88-4AAE-A102-B88338FCBA11}" type="datetimeFigureOut">
              <a:rPr lang="en-GB" smtClean="0"/>
              <a:t>06/09/2017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46782-75FA-4A2C-B613-6ECD93FB06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875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8E8A3-6E88-4AAE-A102-B88338FCBA11}" type="datetimeFigureOut">
              <a:rPr lang="en-GB" smtClean="0"/>
              <a:t>06/09/2017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46782-75FA-4A2C-B613-6ECD93FB06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906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8E8A3-6E88-4AAE-A102-B88338FCBA11}" type="datetimeFigureOut">
              <a:rPr lang="en-GB" smtClean="0"/>
              <a:t>06/09/2017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46782-75FA-4A2C-B613-6ECD93FB06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893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8E8A3-6E88-4AAE-A102-B88338FCBA11}" type="datetimeFigureOut">
              <a:rPr lang="en-GB" smtClean="0"/>
              <a:t>06/09/2017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46782-75FA-4A2C-B613-6ECD93FB06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797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664029"/>
            <a:ext cx="5181600" cy="551293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3600" b="1" dirty="0" smtClean="0"/>
          </a:p>
          <a:p>
            <a:pPr marL="0" indent="0">
              <a:buNone/>
            </a:pPr>
            <a:r>
              <a:rPr lang="en-GB" sz="3600" b="1" dirty="0" smtClean="0"/>
              <a:t>Bridges to working late? Un-retirement, </a:t>
            </a:r>
            <a:br>
              <a:rPr lang="en-GB" sz="3600" b="1" dirty="0" smtClean="0"/>
            </a:br>
            <a:r>
              <a:rPr lang="en-GB" sz="3600" b="1" dirty="0" smtClean="0"/>
              <a:t>Part-time work, and </a:t>
            </a:r>
            <a:br>
              <a:rPr lang="en-GB" sz="3600" b="1" dirty="0" smtClean="0"/>
            </a:br>
            <a:r>
              <a:rPr lang="en-GB" sz="3600" b="1" dirty="0" smtClean="0"/>
              <a:t>Self-employment in the United States and England</a:t>
            </a:r>
          </a:p>
          <a:p>
            <a:pPr marL="0" indent="0">
              <a:buNone/>
            </a:pPr>
            <a:endParaRPr lang="en-GB" sz="2400" b="1" dirty="0"/>
          </a:p>
          <a:p>
            <a:pPr marL="0" indent="0">
              <a:buNone/>
            </a:pPr>
            <a:r>
              <a:rPr lang="en-GB" sz="2400" dirty="0" smtClean="0"/>
              <a:t>David Lain </a:t>
            </a:r>
            <a:br>
              <a:rPr lang="en-GB" sz="2400" dirty="0" smtClean="0"/>
            </a:br>
            <a:r>
              <a:rPr lang="en-GB" sz="2400" dirty="0" smtClean="0"/>
              <a:t>Mariska van der Horst </a:t>
            </a:r>
            <a:br>
              <a:rPr lang="en-GB" sz="2400" dirty="0" smtClean="0"/>
            </a:br>
            <a:r>
              <a:rPr lang="en-GB" sz="2400" dirty="0" smtClean="0"/>
              <a:t>Ignacio Madero-Cabin </a:t>
            </a:r>
            <a:br>
              <a:rPr lang="en-GB" sz="2400" dirty="0" smtClean="0"/>
            </a:br>
            <a:r>
              <a:rPr lang="en-GB" sz="2400" dirty="0" err="1" smtClean="0"/>
              <a:t>Estaban</a:t>
            </a:r>
            <a:r>
              <a:rPr lang="en-GB" sz="2400" dirty="0" smtClean="0"/>
              <a:t> Calvo</a:t>
            </a:r>
            <a:br>
              <a:rPr lang="en-GB" sz="2400" dirty="0" smtClean="0"/>
            </a:br>
            <a:r>
              <a:rPr lang="en-GB" sz="2400" dirty="0" smtClean="0"/>
              <a:t>Sarah Vickerstaff</a:t>
            </a:r>
          </a:p>
          <a:p>
            <a:pPr marL="0" indent="0">
              <a:buNone/>
            </a:pPr>
            <a:endParaRPr lang="en-GB" sz="2400" dirty="0"/>
          </a:p>
        </p:txBody>
      </p:sp>
      <p:pic>
        <p:nvPicPr>
          <p:cNvPr id="5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5" y="1219200"/>
            <a:ext cx="3145518" cy="4718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82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4595"/>
            <a:ext cx="10515600" cy="4632368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Near-consensus </a:t>
            </a:r>
            <a:r>
              <a:rPr lang="en-GB" dirty="0"/>
              <a:t>in the US </a:t>
            </a:r>
            <a:r>
              <a:rPr lang="en-GB" dirty="0" smtClean="0"/>
              <a:t>that moves </a:t>
            </a:r>
            <a:r>
              <a:rPr lang="en-GB" dirty="0"/>
              <a:t>into bridge employment in older </a:t>
            </a:r>
            <a:r>
              <a:rPr lang="en-GB" dirty="0" smtClean="0"/>
              <a:t>age are the norm.</a:t>
            </a:r>
          </a:p>
          <a:p>
            <a:r>
              <a:rPr lang="en-GB" dirty="0" smtClean="0"/>
              <a:t>Concept of bridge employment helpful for academics (gives older workers agency) and policy makers (humane extended working lives).</a:t>
            </a:r>
          </a:p>
          <a:p>
            <a:r>
              <a:rPr lang="en-GB" dirty="0" smtClean="0"/>
              <a:t>But for bridge employment to be meaningful needs to be structured pathways to working late (un-retirement, part-time, self-employment). </a:t>
            </a:r>
          </a:p>
          <a:p>
            <a:r>
              <a:rPr lang="en-GB" dirty="0" smtClean="0"/>
              <a:t>Examined using sequence / cluster analysis.</a:t>
            </a:r>
          </a:p>
          <a:p>
            <a:r>
              <a:rPr lang="en-GB" dirty="0" smtClean="0"/>
              <a:t>Few people in bridge employment ‘pathway clusters’ – 3.8% in phased retirement pathway in USA. None in England.</a:t>
            </a:r>
          </a:p>
          <a:p>
            <a:r>
              <a:rPr lang="en-GB" dirty="0" smtClean="0"/>
              <a:t>Overemphasizing </a:t>
            </a:r>
            <a:r>
              <a:rPr lang="en-GB" dirty="0"/>
              <a:t>bridge employment </a:t>
            </a:r>
            <a:r>
              <a:rPr lang="en-GB" dirty="0" smtClean="0"/>
              <a:t>enables </a:t>
            </a:r>
            <a:r>
              <a:rPr lang="en-GB" dirty="0"/>
              <a:t>policymakers to present an overly-optimistic picture of </a:t>
            </a:r>
            <a:r>
              <a:rPr lang="en-GB" dirty="0" smtClean="0"/>
              <a:t>older worker prospects.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478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Assumption of ‘gradual</a:t>
            </a:r>
            <a:r>
              <a:rPr lang="en-GB" dirty="0"/>
              <a:t>’ </a:t>
            </a:r>
            <a:r>
              <a:rPr lang="en-GB" dirty="0" smtClean="0"/>
              <a:t>‘bridge employment’ pathways </a:t>
            </a:r>
            <a:r>
              <a:rPr lang="en-GB" dirty="0"/>
              <a:t>to retirement </a:t>
            </a:r>
            <a:r>
              <a:rPr lang="en-GB" dirty="0" smtClean="0"/>
              <a:t>emerging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John </a:t>
            </a:r>
            <a:r>
              <a:rPr lang="en-GB" dirty="0" err="1" smtClean="0"/>
              <a:t>Cridland’s</a:t>
            </a:r>
            <a:r>
              <a:rPr lang="en-GB" dirty="0" smtClean="0"/>
              <a:t> interim </a:t>
            </a:r>
            <a:r>
              <a:rPr lang="en-GB" dirty="0"/>
              <a:t>review of UK state pension </a:t>
            </a:r>
            <a:r>
              <a:rPr lang="en-GB" dirty="0" smtClean="0"/>
              <a:t>ages:</a:t>
            </a:r>
          </a:p>
          <a:p>
            <a:pPr lvl="1"/>
            <a:r>
              <a:rPr lang="en-GB" dirty="0"/>
              <a:t>‘The nature of work and retirement is changing, as people move from the old model of a fixed retirement age leading to a defined period of retirement to a more flexible approach where people may wish to work part-time or change career in later life’.</a:t>
            </a:r>
          </a:p>
          <a:p>
            <a:r>
              <a:rPr lang="en-GB" dirty="0" smtClean="0"/>
              <a:t>Is this simply ‘bridge employment’, identified in the US in 1990s?:</a:t>
            </a:r>
          </a:p>
          <a:p>
            <a:pPr lvl="1"/>
            <a:r>
              <a:rPr lang="en-GB" dirty="0" smtClean="0"/>
              <a:t>“today</a:t>
            </a:r>
            <a:r>
              <a:rPr lang="en-GB" dirty="0"/>
              <a:t>, for many people retirement also can mean a transition into some type of "bridge employment," that is, a part-time job, self-employment, or temporary employment after full-time employment ends and permanent retirement </a:t>
            </a:r>
            <a:r>
              <a:rPr lang="en-GB" dirty="0" smtClean="0"/>
              <a:t>begins” (Feldman, 1994</a:t>
            </a:r>
            <a:r>
              <a:rPr lang="en-GB" dirty="0"/>
              <a:t>: 284</a:t>
            </a:r>
            <a:r>
              <a:rPr lang="en-GB" dirty="0" smtClean="0"/>
              <a:t>).</a:t>
            </a:r>
          </a:p>
          <a:p>
            <a:r>
              <a:rPr lang="en-GB" dirty="0" smtClean="0"/>
              <a:t>Does ‘bridge employment’ commonly lead people to work late?</a:t>
            </a:r>
          </a:p>
        </p:txBody>
      </p:sp>
    </p:spTree>
    <p:extLst>
      <p:ext uri="{BB962C8B-B14F-4D97-AF65-F5344CB8AC3E}">
        <p14:creationId xmlns:p14="http://schemas.microsoft.com/office/powerpoint/2010/main" val="3377070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‘</a:t>
            </a:r>
            <a:r>
              <a:rPr lang="en-GB" sz="4000" dirty="0" err="1" smtClean="0"/>
              <a:t>Deconstrucing</a:t>
            </a:r>
            <a:r>
              <a:rPr lang="en-GB" sz="4000" dirty="0" smtClean="0"/>
              <a:t>’ the logic of bridge employment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Implies downsizing </a:t>
            </a:r>
            <a:r>
              <a:rPr lang="en-GB" dirty="0"/>
              <a:t>or status-change following </a:t>
            </a:r>
            <a:r>
              <a:rPr lang="en-GB" dirty="0" smtClean="0"/>
              <a:t>‘career job’, including move </a:t>
            </a:r>
            <a:r>
              <a:rPr lang="en-GB" dirty="0"/>
              <a:t>into part-time work, </a:t>
            </a:r>
            <a:r>
              <a:rPr lang="en-GB" dirty="0" smtClean="0"/>
              <a:t>self-employment </a:t>
            </a:r>
            <a:r>
              <a:rPr lang="en-GB" dirty="0"/>
              <a:t>‘un-retirement’ </a:t>
            </a:r>
            <a:r>
              <a:rPr lang="en-GB" dirty="0" smtClean="0"/>
              <a:t>(return </a:t>
            </a:r>
            <a:r>
              <a:rPr lang="en-GB" dirty="0"/>
              <a:t>to work following retirement</a:t>
            </a:r>
            <a:r>
              <a:rPr lang="en-GB" dirty="0" smtClean="0"/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Implies a structured pathway moving from ‘career employment’, to bridge employment, to ‘full’ retirement.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Implies working ‘late’, given focus on working ‘in retirement’ and the reasons for the growth of bridge employment.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r>
              <a:rPr lang="en-GB" dirty="0" smtClean="0"/>
              <a:t>Research does not show that </a:t>
            </a:r>
            <a:r>
              <a:rPr lang="en-GB" dirty="0"/>
              <a:t>US bridge employment is common, in the sense of involving (1) changes in status, (2) structured pathways, and (3) late employment</a:t>
            </a:r>
            <a:r>
              <a:rPr lang="en-GB" dirty="0" smtClean="0"/>
              <a:t>. </a:t>
            </a:r>
          </a:p>
          <a:p>
            <a:r>
              <a:rPr lang="en-GB" dirty="0" smtClean="0"/>
              <a:t>Also, (4) bridge employment may not be relevant for women.</a:t>
            </a:r>
          </a:p>
          <a:p>
            <a:endParaRPr lang="en-GB" dirty="0" smtClean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6377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62932"/>
          </a:xfrm>
        </p:spPr>
        <p:txBody>
          <a:bodyPr/>
          <a:lstStyle/>
          <a:p>
            <a:r>
              <a:rPr lang="en-GB" dirty="0" smtClean="0"/>
              <a:t>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In USA and England: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To </a:t>
            </a:r>
            <a:r>
              <a:rPr lang="en-GB" dirty="0"/>
              <a:t>what extent do late careers involve un-retirement and movements into part-time work and self-employment?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To what extent do </a:t>
            </a:r>
            <a:r>
              <a:rPr lang="en-GB" i="1" dirty="0"/>
              <a:t>pathways</a:t>
            </a:r>
            <a:r>
              <a:rPr lang="en-GB" dirty="0"/>
              <a:t> involving un-retirement and/or movements into part-time work and self-employment result in employment up to, and beyond, state pension age?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To what extent are ‘bridge pathways’ to late retirement a disproportionately male phenomenon?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2183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5837"/>
          </a:xfrm>
        </p:spPr>
        <p:txBody>
          <a:bodyPr/>
          <a:lstStyle/>
          <a:p>
            <a:r>
              <a:rPr lang="en-GB" dirty="0" smtClean="0"/>
              <a:t>Methods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3371"/>
            <a:ext cx="10515600" cy="4783592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US </a:t>
            </a:r>
            <a:r>
              <a:rPr lang="en-GB" dirty="0"/>
              <a:t>Health &amp;</a:t>
            </a:r>
            <a:r>
              <a:rPr lang="en-GB" dirty="0" smtClean="0"/>
              <a:t> </a:t>
            </a:r>
            <a:r>
              <a:rPr lang="en-GB" dirty="0"/>
              <a:t>Retirement Study /</a:t>
            </a:r>
            <a:r>
              <a:rPr lang="en-GB" dirty="0" smtClean="0"/>
              <a:t> English </a:t>
            </a:r>
            <a:r>
              <a:rPr lang="en-GB" dirty="0"/>
              <a:t>Longitudinal Study of </a:t>
            </a:r>
            <a:r>
              <a:rPr lang="en-GB" dirty="0" smtClean="0"/>
              <a:t>Ageing.</a:t>
            </a:r>
          </a:p>
          <a:p>
            <a:r>
              <a:rPr lang="en-GB" dirty="0" smtClean="0"/>
              <a:t>Follow people from </a:t>
            </a:r>
            <a:r>
              <a:rPr lang="en-GB" dirty="0" err="1" smtClean="0"/>
              <a:t>approx</a:t>
            </a:r>
            <a:r>
              <a:rPr lang="en-GB" dirty="0" smtClean="0"/>
              <a:t> age 60 to 70 (except English women – 55-65)</a:t>
            </a:r>
          </a:p>
          <a:p>
            <a:r>
              <a:rPr lang="en-GB" dirty="0" smtClean="0"/>
              <a:t>Labour force statuses: </a:t>
            </a:r>
            <a:r>
              <a:rPr lang="en-GB" dirty="0"/>
              <a:t>(1) full-time </a:t>
            </a:r>
            <a:r>
              <a:rPr lang="en-GB" dirty="0" smtClean="0"/>
              <a:t>employee, </a:t>
            </a:r>
            <a:r>
              <a:rPr lang="en-GB" dirty="0"/>
              <a:t>(2) </a:t>
            </a:r>
            <a:r>
              <a:rPr lang="en-GB" dirty="0" smtClean="0"/>
              <a:t>part-time employee, </a:t>
            </a:r>
            <a:r>
              <a:rPr lang="en-GB" dirty="0"/>
              <a:t>(3) self-employed, (4) retired (inactive), (5) disabled (inactive), (6) not in labour force (other reason), and (7) deceased</a:t>
            </a:r>
            <a:r>
              <a:rPr lang="en-GB" dirty="0" smtClean="0"/>
              <a:t>.</a:t>
            </a:r>
          </a:p>
          <a:p>
            <a:r>
              <a:rPr lang="en-GB" dirty="0" smtClean="0"/>
              <a:t>Analysis: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Percentages of people ‘un-retiring’ or moving into part-time / self employment </a:t>
            </a:r>
            <a:r>
              <a:rPr lang="en-GB" i="1" dirty="0" smtClean="0"/>
              <a:t>at least once.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Sequence analysis followed by cluster analysis to identify pathway types. (SA based on optimal matching; Ward Clustering).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Multi-</a:t>
            </a:r>
            <a:r>
              <a:rPr lang="en-GB" dirty="0" err="1" smtClean="0"/>
              <a:t>nomial</a:t>
            </a:r>
            <a:r>
              <a:rPr lang="en-GB" dirty="0" smtClean="0"/>
              <a:t> logistic regression to examine gender differences in being in different ‘bridge employment’ pathway clusters.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8108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000" b="1" dirty="0" smtClean="0"/>
              <a:t>1: Percentage of un-retirement, self-employment, and part-time job transitions in the United States and England</a:t>
            </a:r>
            <a:endParaRPr lang="en-GB" sz="3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663951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4881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8767"/>
          </a:xfrm>
        </p:spPr>
        <p:txBody>
          <a:bodyPr/>
          <a:lstStyle/>
          <a:p>
            <a:r>
              <a:rPr lang="en-GB" dirty="0"/>
              <a:t>2</a:t>
            </a:r>
            <a:r>
              <a:rPr lang="en-GB" dirty="0" smtClean="0"/>
              <a:t>: Late employment clusters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065" y="1371600"/>
            <a:ext cx="12036335" cy="5691824"/>
          </a:xfrm>
        </p:spPr>
      </p:pic>
    </p:spTree>
    <p:extLst>
      <p:ext uri="{BB962C8B-B14F-4D97-AF65-F5344CB8AC3E}">
        <p14:creationId xmlns:p14="http://schemas.microsoft.com/office/powerpoint/2010/main" val="144037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6048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2: ‘On-time’ employment clusters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004" y="1394125"/>
            <a:ext cx="10164796" cy="5179669"/>
          </a:xfrm>
        </p:spPr>
      </p:pic>
    </p:spTree>
    <p:extLst>
      <p:ext uri="{BB962C8B-B14F-4D97-AF65-F5344CB8AC3E}">
        <p14:creationId xmlns:p14="http://schemas.microsoft.com/office/powerpoint/2010/main" val="130230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500" dirty="0" smtClean="0"/>
              <a:t>3: Bridge employment a male phenomenon? Results of multinomial logistic regression </a:t>
            </a:r>
            <a:endParaRPr lang="en-GB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Little bridge employment discovered: ‘phased retirement’ in the USA (3.8%) – multi-</a:t>
            </a:r>
            <a:r>
              <a:rPr lang="en-GB" dirty="0" err="1" smtClean="0"/>
              <a:t>nomial</a:t>
            </a:r>
            <a:r>
              <a:rPr lang="en-GB" dirty="0" smtClean="0"/>
              <a:t> logistic regression showed no significant difference between men &amp; women in this cluster.</a:t>
            </a:r>
          </a:p>
          <a:p>
            <a:r>
              <a:rPr lang="en-GB" dirty="0" smtClean="0"/>
              <a:t>Men significantly more likely to be in </a:t>
            </a:r>
            <a:r>
              <a:rPr lang="en-GB" i="1" dirty="0" smtClean="0"/>
              <a:t>one of the </a:t>
            </a:r>
            <a:r>
              <a:rPr lang="en-GB" dirty="0" smtClean="0"/>
              <a:t>‘late employment’ clusters in US.</a:t>
            </a:r>
          </a:p>
          <a:p>
            <a:r>
              <a:rPr lang="en-GB" dirty="0" smtClean="0"/>
              <a:t>Women significantly more likely to be in </a:t>
            </a:r>
            <a:r>
              <a:rPr lang="en-GB" i="1" dirty="0" smtClean="0"/>
              <a:t>one of the </a:t>
            </a:r>
            <a:r>
              <a:rPr lang="en-GB" dirty="0" smtClean="0"/>
              <a:t>‘late employment’ clusters in US (younger group).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9857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701</Words>
  <Application>Microsoft Office PowerPoint</Application>
  <PresentationFormat>Widescreen</PresentationFormat>
  <Paragraphs>44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Assumption of ‘gradual’ ‘bridge employment’ pathways to retirement emerging</vt:lpstr>
      <vt:lpstr>‘Deconstrucing’ the logic of bridge employment</vt:lpstr>
      <vt:lpstr>Questions</vt:lpstr>
      <vt:lpstr>Methods</vt:lpstr>
      <vt:lpstr>1: Percentage of un-retirement, self-employment, and part-time job transitions in the United States and England</vt:lpstr>
      <vt:lpstr>2: Late employment clusters</vt:lpstr>
      <vt:lpstr>2: ‘On-time’ employment clusters</vt:lpstr>
      <vt:lpstr>3: Bridge employment a male phenomenon? Results of multinomial logistic regression </vt:lpstr>
      <vt:lpstr>Conclusions</vt:lpstr>
    </vt:vector>
  </TitlesOfParts>
  <Company>University of Brighton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Bridges to working late? Un-retirement, Part-time work, and Self-employment in the United States and England</dc:title>
  <dc:creator>David Lain</dc:creator>
  <cp:lastModifiedBy>Sarah Vickerstaff</cp:lastModifiedBy>
  <cp:revision>29</cp:revision>
  <dcterms:created xsi:type="dcterms:W3CDTF">2017-06-26T11:08:22Z</dcterms:created>
  <dcterms:modified xsi:type="dcterms:W3CDTF">2017-09-06T12:11:30Z</dcterms:modified>
</cp:coreProperties>
</file>